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3" r:id="rId2"/>
  </p:sldMasterIdLst>
  <p:notesMasterIdLst>
    <p:notesMasterId r:id="rId29"/>
  </p:notesMasterIdLst>
  <p:sldIdLst>
    <p:sldId id="11088045" r:id="rId3"/>
    <p:sldId id="11088046" r:id="rId4"/>
    <p:sldId id="11088047" r:id="rId5"/>
    <p:sldId id="11088069" r:id="rId6"/>
    <p:sldId id="11088064" r:id="rId7"/>
    <p:sldId id="11088091" r:id="rId8"/>
    <p:sldId id="11088083" r:id="rId9"/>
    <p:sldId id="11088093" r:id="rId10"/>
    <p:sldId id="11088092" r:id="rId11"/>
    <p:sldId id="11088072" r:id="rId12"/>
    <p:sldId id="11088084" r:id="rId13"/>
    <p:sldId id="11088085" r:id="rId14"/>
    <p:sldId id="11088094" r:id="rId15"/>
    <p:sldId id="11088065" r:id="rId16"/>
    <p:sldId id="11088086" r:id="rId17"/>
    <p:sldId id="11088104" r:id="rId18"/>
    <p:sldId id="11088105" r:id="rId19"/>
    <p:sldId id="11088106" r:id="rId20"/>
    <p:sldId id="11088107" r:id="rId21"/>
    <p:sldId id="11088108" r:id="rId22"/>
    <p:sldId id="11088066" r:id="rId23"/>
    <p:sldId id="11088102" r:id="rId24"/>
    <p:sldId id="11088101" r:id="rId25"/>
    <p:sldId id="11088103" r:id="rId26"/>
    <p:sldId id="11088074" r:id="rId27"/>
    <p:sldId id="1108806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6AB"/>
    <a:srgbClr val="FFB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5" autoAdjust="0"/>
    <p:restoredTop sz="93388" autoAdjust="0"/>
  </p:normalViewPr>
  <p:slideViewPr>
    <p:cSldViewPr snapToGrid="0">
      <p:cViewPr varScale="1">
        <p:scale>
          <a:sx n="86" d="100"/>
          <a:sy n="86" d="100"/>
        </p:scale>
        <p:origin x="51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661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21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73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03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211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32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59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35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933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99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0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47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427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66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15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4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67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53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58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6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03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5080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93509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57906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891722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03643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174065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98493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63485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47702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7393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3875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69902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63325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95496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12010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26113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19537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77208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53925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717231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499318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8997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85857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80015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23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36138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759481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58516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916476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208090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21986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33513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789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68316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39217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13715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725800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16207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6126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32641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38039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57148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1774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27132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66297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16179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32869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72959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777703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31092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30385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680267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081782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0138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69464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582201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043859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60676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41020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06851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68986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24018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434485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42437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0672"/>
      </p:ext>
    </p:extLst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18257"/>
      </p:ext>
    </p:extLst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02048"/>
      </p:ext>
    </p:extLst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6293"/>
      </p:ext>
    </p:extLst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95451"/>
      </p:ext>
    </p:extLst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62267"/>
      </p:ext>
    </p:extLst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628729"/>
      </p:ext>
    </p:extLst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08691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02696"/>
      </p:ext>
    </p:extLst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15982"/>
      </p:ext>
    </p:extLst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80343"/>
      </p:ext>
    </p:extLst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89747"/>
      </p:ext>
    </p:extLst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82107"/>
      </p:ext>
    </p:extLst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06050"/>
      </p:ext>
    </p:extLst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70448"/>
      </p:ext>
    </p:extLst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18438"/>
      </p:ext>
    </p:extLst>
  </p:cSld>
  <p:clrMapOvr>
    <a:masterClrMapping/>
  </p:clrMapOvr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174636171"/>
      </p:ext>
    </p:extLst>
  </p:cSld>
  <p:clrMapOvr>
    <a:masterClrMapping/>
  </p:clrMapOvr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3"/>
          <p:cNvSpPr/>
          <p:nvPr userDrawn="1"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6" name="14"/>
          <p:cNvSpPr/>
          <p:nvPr userDrawn="1"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90296" y="365572"/>
            <a:ext cx="11411409" cy="6126856"/>
            <a:chOff x="1019234" y="859715"/>
            <a:chExt cx="9768114" cy="5138570"/>
          </a:xfrm>
        </p:grpSpPr>
        <p:sp>
          <p:nvSpPr>
            <p:cNvPr id="8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 userDrawn="1"/>
        </p:nvSpPr>
        <p:spPr>
          <a:xfrm>
            <a:off x="1214243" y="657306"/>
            <a:ext cx="20425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itchFamily="2" charset="-122"/>
                <a:ea typeface="禹卫书法行书简体" pitchFamily="2" charset="-122"/>
              </a:defRPr>
            </a:lvl1pPr>
          </a:lstStyle>
          <a:p>
            <a:pPr algn="dist"/>
            <a:r>
              <a:rPr lang="zh-CN" altLang="en-US" sz="2400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输入标题文字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20738433" flipH="1">
            <a:off x="773445" y="614107"/>
            <a:ext cx="430613" cy="556422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5331"/>
      </p:ext>
    </p:extLst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"/>
          <p:cNvSpPr/>
          <p:nvPr userDrawn="1"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9" name="14"/>
          <p:cNvSpPr/>
          <p:nvPr userDrawn="1"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90296" y="365572"/>
            <a:ext cx="11411409" cy="6126856"/>
            <a:chOff x="1019234" y="859715"/>
            <a:chExt cx="9768114" cy="5138570"/>
          </a:xfrm>
        </p:grpSpPr>
        <p:sp>
          <p:nvSpPr>
            <p:cNvPr id="11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20738433" flipH="1">
            <a:off x="773445" y="614107"/>
            <a:ext cx="430613" cy="556422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  <p:hf sldNum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047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393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6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6D2D-7986-4C68-8EE0-E5B51AEB35AB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8" r:id="rId73"/>
    <p:sldLayoutId id="2147483729" r:id="rId74"/>
    <p:sldLayoutId id="2147483730" r:id="rId75"/>
    <p:sldLayoutId id="2147483731" r:id="rId76"/>
    <p:sldLayoutId id="2147483732" r:id="rId77"/>
    <p:sldLayoutId id="2147483733" r:id="rId78"/>
    <p:sldLayoutId id="2147483734" r:id="rId79"/>
    <p:sldLayoutId id="2147483735" r:id="rId80"/>
    <p:sldLayoutId id="2147483736" r:id="rId81"/>
    <p:sldLayoutId id="2147483737" r:id="rId82"/>
    <p:sldLayoutId id="2147483738" r:id="rId83"/>
    <p:sldLayoutId id="2147483739" r:id="rId84"/>
    <p:sldLayoutId id="2147483740" r:id="rId85"/>
    <p:sldLayoutId id="2147483741" r:id="rId86"/>
    <p:sldLayoutId id="2147483742" r:id="rId87"/>
    <p:sldLayoutId id="2147483654" r:id="rId88"/>
    <p:sldLayoutId id="2147483655" r:id="rId89"/>
    <p:sldLayoutId id="2147483656" r:id="rId90"/>
    <p:sldLayoutId id="2147483657" r:id="rId91"/>
    <p:sldLayoutId id="2147483658" r:id="rId92"/>
    <p:sldLayoutId id="2147483659" r:id="rId93"/>
    <p:sldLayoutId id="2147483660" r:id="rId94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27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55938" y="1585733"/>
            <a:ext cx="8316202" cy="405324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23886" y="1403216"/>
            <a:ext cx="7507192" cy="42502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汉仪大宋简"/>
              <a:sym typeface="Arial"/>
            </a:endParaRPr>
          </a:p>
        </p:txBody>
      </p:sp>
      <p:sp>
        <p:nvSpPr>
          <p:cNvPr id="23" name="图形"/>
          <p:cNvSpPr txBox="1"/>
          <p:nvPr/>
        </p:nvSpPr>
        <p:spPr>
          <a:xfrm>
            <a:off x="1769342" y="1821671"/>
            <a:ext cx="875983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</a:rPr>
              <a:t>基于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</a:rPr>
              <a:t>TCP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</a:rPr>
              <a:t>的网络图像获取与传输的应用程序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24" name="111"/>
          <p:cNvSpPr/>
          <p:nvPr/>
        </p:nvSpPr>
        <p:spPr>
          <a:xfrm>
            <a:off x="2438731" y="4727703"/>
            <a:ext cx="7364962" cy="45719"/>
          </a:xfrm>
          <a:prstGeom prst="rect">
            <a:avLst/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173225" y="5063353"/>
            <a:ext cx="3980180" cy="493395"/>
            <a:chOff x="724535" y="4425950"/>
            <a:chExt cx="3980180" cy="493395"/>
          </a:xfrm>
        </p:grpSpPr>
        <p:sp>
          <p:nvSpPr>
            <p:cNvPr id="25" name="图形"/>
            <p:cNvSpPr/>
            <p:nvPr/>
          </p:nvSpPr>
          <p:spPr>
            <a:xfrm>
              <a:off x="2860675" y="4425950"/>
              <a:ext cx="1844040" cy="493395"/>
            </a:xfrm>
            <a:prstGeom prst="roundRect">
              <a:avLst>
                <a:gd name="adj" fmla="val 4819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algn="r" defTabSz="914400"/>
              <a:endParaRPr lang="zh-CN" altLang="en-US" sz="1400">
                <a:latin typeface="Arial"/>
                <a:ea typeface="汉仪大宋简"/>
                <a:cs typeface="字魂58号-创中黑" panose="00000500000000000000" charset="-122"/>
                <a:sym typeface="Arial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724535" y="4425950"/>
              <a:ext cx="1844040" cy="493395"/>
            </a:xfrm>
            <a:prstGeom prst="roundRect">
              <a:avLst>
                <a:gd name="adj" fmla="val 48193"/>
              </a:avLst>
            </a:prstGeom>
            <a:solidFill>
              <a:srgbClr val="74A6A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cs typeface="思源黑体 CN Medium" panose="020B0600000000000000" charset="-122"/>
                <a:sym typeface="Arial"/>
              </a:endParaRPr>
            </a:p>
          </p:txBody>
        </p:sp>
        <p:sp>
          <p:nvSpPr>
            <p:cNvPr id="27" name="图形"/>
            <p:cNvSpPr txBox="1"/>
            <p:nvPr/>
          </p:nvSpPr>
          <p:spPr>
            <a:xfrm>
              <a:off x="844014" y="4497070"/>
              <a:ext cx="1620957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汇报人：徐卉垚</a:t>
              </a:r>
            </a:p>
          </p:txBody>
        </p:sp>
        <p:sp>
          <p:nvSpPr>
            <p:cNvPr id="28" name="图形"/>
            <p:cNvSpPr txBox="1"/>
            <p:nvPr/>
          </p:nvSpPr>
          <p:spPr>
            <a:xfrm>
              <a:off x="2869312" y="4504055"/>
              <a:ext cx="1826141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日期：</a:t>
              </a:r>
              <a:r>
                <a:rPr lang="en-US" altLang="zh-CN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2023.12.26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199968" y="821947"/>
            <a:ext cx="24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运行界面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27A64D-9997-4F92-9F92-10C794828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4" y="1527834"/>
            <a:ext cx="5447985" cy="45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463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199968" y="821947"/>
            <a:ext cx="24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运行界面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1327CE-5F84-4FBE-9E2B-D395AA984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75" y="1544891"/>
            <a:ext cx="5647800" cy="46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06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3229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199968" y="821947"/>
            <a:ext cx="24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运行界面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B6FCB6-F203-47A4-BF8C-A3A3DE678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1" y="1353276"/>
            <a:ext cx="10483708" cy="49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886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199968" y="821947"/>
            <a:ext cx="24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运行界面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4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F8C6A6-35C1-44D8-A2FA-8B54E2135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68" y="1514881"/>
            <a:ext cx="10021877" cy="48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140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68098" y="1905872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THREE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9203" y="3177331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功能实现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03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5787468" y="628498"/>
            <a:ext cx="12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功能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1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9F03D15-DFC8-4AFA-862E-36643CD19E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80"/>
          <a:stretch/>
        </p:blipFill>
        <p:spPr>
          <a:xfrm>
            <a:off x="1663916" y="1356422"/>
            <a:ext cx="4444242" cy="18579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63ADC1-8913-436B-A682-0D6A9F68F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916" y="3313540"/>
            <a:ext cx="4444242" cy="31115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4B6E3AC-CAAA-456A-AA3F-6C19A2546B55}"/>
              </a:ext>
            </a:extLst>
          </p:cNvPr>
          <p:cNvSpPr/>
          <p:nvPr/>
        </p:nvSpPr>
        <p:spPr>
          <a:xfrm>
            <a:off x="2603397" y="4104603"/>
            <a:ext cx="3184071" cy="1698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AF248BF-7E4F-48D8-BADD-319BEB56F427}"/>
              </a:ext>
            </a:extLst>
          </p:cNvPr>
          <p:cNvCxnSpPr>
            <a:cxnSpLocks/>
          </p:cNvCxnSpPr>
          <p:nvPr/>
        </p:nvCxnSpPr>
        <p:spPr>
          <a:xfrm flipV="1">
            <a:off x="5750025" y="4017100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FF5D8AC-16A0-4F1C-9E6D-95685FF237AA}"/>
              </a:ext>
            </a:extLst>
          </p:cNvPr>
          <p:cNvSpPr txBox="1"/>
          <p:nvPr/>
        </p:nvSpPr>
        <p:spPr>
          <a:xfrm>
            <a:off x="8100062" y="3820198"/>
            <a:ext cx="25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每隔</a:t>
            </a:r>
            <a:r>
              <a:rPr lang="en-US" altLang="zh-CN" dirty="0">
                <a:solidFill>
                  <a:srgbClr val="FF0000"/>
                </a:solidFill>
              </a:rPr>
              <a:t>30ms</a:t>
            </a:r>
            <a:r>
              <a:rPr lang="zh-CN" altLang="en-US" dirty="0">
                <a:solidFill>
                  <a:srgbClr val="FF0000"/>
                </a:solidFill>
              </a:rPr>
              <a:t>获取一帧图像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D18BA7-17C7-4A6A-A03C-D7F465662795}"/>
              </a:ext>
            </a:extLst>
          </p:cNvPr>
          <p:cNvSpPr/>
          <p:nvPr/>
        </p:nvSpPr>
        <p:spPr>
          <a:xfrm>
            <a:off x="2603397" y="3049562"/>
            <a:ext cx="3184071" cy="1698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AF3E732-D444-4AA2-9D76-EA85E80359F5}"/>
              </a:ext>
            </a:extLst>
          </p:cNvPr>
          <p:cNvCxnSpPr>
            <a:cxnSpLocks/>
          </p:cNvCxnSpPr>
          <p:nvPr/>
        </p:nvCxnSpPr>
        <p:spPr>
          <a:xfrm flipV="1">
            <a:off x="5787468" y="2947974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C05C7EA-8699-43F5-BFBB-0D30C79139AC}"/>
              </a:ext>
            </a:extLst>
          </p:cNvPr>
          <p:cNvSpPr txBox="1"/>
          <p:nvPr/>
        </p:nvSpPr>
        <p:spPr>
          <a:xfrm>
            <a:off x="8100061" y="2763240"/>
            <a:ext cx="25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图像在</a:t>
            </a:r>
            <a:r>
              <a:rPr lang="en-US" altLang="zh-CN" dirty="0" err="1">
                <a:solidFill>
                  <a:srgbClr val="FF0000"/>
                </a:solidFill>
              </a:rPr>
              <a:t>label_cap</a:t>
            </a:r>
            <a:r>
              <a:rPr lang="zh-CN" altLang="en-US" dirty="0">
                <a:solidFill>
                  <a:srgbClr val="FF0000"/>
                </a:solidFill>
              </a:rPr>
              <a:t>上显示</a:t>
            </a:r>
          </a:p>
        </p:txBody>
      </p:sp>
    </p:spTree>
    <p:extLst>
      <p:ext uri="{BB962C8B-B14F-4D97-AF65-F5344CB8AC3E}">
        <p14:creationId xmlns:p14="http://schemas.microsoft.com/office/powerpoint/2010/main" val="186422065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5969466" y="676358"/>
            <a:ext cx="12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功能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2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05C7EA-8699-43F5-BFBB-0D30C79139AC}"/>
              </a:ext>
            </a:extLst>
          </p:cNvPr>
          <p:cNvSpPr txBox="1"/>
          <p:nvPr/>
        </p:nvSpPr>
        <p:spPr>
          <a:xfrm>
            <a:off x="8351444" y="2477115"/>
            <a:ext cx="2566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设定保存图像格式：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 err="1">
                <a:solidFill>
                  <a:srgbClr val="FF0000"/>
                </a:solidFill>
              </a:rPr>
              <a:t>png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jpg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bmp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0EB9D-3DB1-42B3-B1F8-A8F79801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617" y="1754381"/>
            <a:ext cx="4476037" cy="443805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D157136-4180-4C95-B3FA-1A28F32441A7}"/>
              </a:ext>
            </a:extLst>
          </p:cNvPr>
          <p:cNvSpPr/>
          <p:nvPr/>
        </p:nvSpPr>
        <p:spPr>
          <a:xfrm>
            <a:off x="2177343" y="2634128"/>
            <a:ext cx="4158593" cy="4893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D55264-F743-4FC7-AB4F-B0B0C37AF9B1}"/>
              </a:ext>
            </a:extLst>
          </p:cNvPr>
          <p:cNvCxnSpPr>
            <a:cxnSpLocks/>
          </p:cNvCxnSpPr>
          <p:nvPr/>
        </p:nvCxnSpPr>
        <p:spPr>
          <a:xfrm flipV="1">
            <a:off x="6297121" y="2743200"/>
            <a:ext cx="1909758" cy="1217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0389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5715000" y="492427"/>
            <a:ext cx="12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功能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D39D4-C4A9-49E5-8C31-DF1B8553A5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64"/>
          <a:stretch/>
        </p:blipFill>
        <p:spPr>
          <a:xfrm>
            <a:off x="1026338" y="1136669"/>
            <a:ext cx="4249606" cy="1897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828F03-2210-4043-B310-E52FD1008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37" y="3103952"/>
            <a:ext cx="4249606" cy="308296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A00A857-CC16-42F4-976E-9FD79E39EC68}"/>
              </a:ext>
            </a:extLst>
          </p:cNvPr>
          <p:cNvCxnSpPr>
            <a:cxnSpLocks/>
          </p:cNvCxnSpPr>
          <p:nvPr/>
        </p:nvCxnSpPr>
        <p:spPr>
          <a:xfrm flipV="1">
            <a:off x="5256338" y="1800435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2A68D-3126-4095-963B-7E01D109857F}"/>
              </a:ext>
            </a:extLst>
          </p:cNvPr>
          <p:cNvSpPr txBox="1"/>
          <p:nvPr/>
        </p:nvSpPr>
        <p:spPr>
          <a:xfrm>
            <a:off x="7532423" y="1578856"/>
            <a:ext cx="25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客户端发送图片帧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C838D82-44CD-4FBC-959B-4CDA67B63491}"/>
              </a:ext>
            </a:extLst>
          </p:cNvPr>
          <p:cNvCxnSpPr>
            <a:cxnSpLocks/>
          </p:cNvCxnSpPr>
          <p:nvPr/>
        </p:nvCxnSpPr>
        <p:spPr>
          <a:xfrm flipV="1">
            <a:off x="5168527" y="4322863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1D6D9DE-EDCC-4F73-B3C4-4A3B5D690A08}"/>
              </a:ext>
            </a:extLst>
          </p:cNvPr>
          <p:cNvSpPr txBox="1"/>
          <p:nvPr/>
        </p:nvSpPr>
        <p:spPr>
          <a:xfrm>
            <a:off x="7604591" y="4146437"/>
            <a:ext cx="25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服务端接收图片帧</a:t>
            </a:r>
          </a:p>
        </p:txBody>
      </p:sp>
    </p:spTree>
    <p:extLst>
      <p:ext uri="{BB962C8B-B14F-4D97-AF65-F5344CB8AC3E}">
        <p14:creationId xmlns:p14="http://schemas.microsoft.com/office/powerpoint/2010/main" val="412656944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3947990" y="628498"/>
            <a:ext cx="524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/>
                <a:ea typeface="汉仪大宋简"/>
                <a:sym typeface="Arial"/>
              </a:rPr>
              <a:t>TCP</a:t>
            </a:r>
            <a:r>
              <a:rPr lang="zh-CN" altLang="en-US" sz="3200" b="1" dirty="0">
                <a:latin typeface="Arial"/>
                <a:ea typeface="汉仪大宋简"/>
                <a:sym typeface="Arial"/>
              </a:rPr>
              <a:t>通信图像数据传输协议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6BD44E-1B83-4E53-9C02-CBF59E48F041}"/>
              </a:ext>
            </a:extLst>
          </p:cNvPr>
          <p:cNvGrpSpPr/>
          <p:nvPr/>
        </p:nvGrpSpPr>
        <p:grpSpPr>
          <a:xfrm>
            <a:off x="4339772" y="2108095"/>
            <a:ext cx="3368944" cy="645886"/>
            <a:chOff x="3721021" y="4668152"/>
            <a:chExt cx="2312045" cy="6458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039F547-EF5C-498C-AEAF-31BDA2E6421F}"/>
                </a:ext>
              </a:extLst>
            </p:cNvPr>
            <p:cNvSpPr/>
            <p:nvPr/>
          </p:nvSpPr>
          <p:spPr>
            <a:xfrm>
              <a:off x="3721021" y="4668152"/>
              <a:ext cx="1222768" cy="6458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/>
                <a:t>“</a:t>
              </a:r>
              <a:r>
                <a:rPr lang="en-US" altLang="zh-CN" sz="3200" dirty="0"/>
                <a:t>size=</a:t>
              </a:r>
              <a:r>
                <a:rPr lang="zh-CN" altLang="en-US" sz="3200" dirty="0"/>
                <a:t>”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6AB17F8-DD65-47DF-B0CE-64B588D45BDD}"/>
                </a:ext>
              </a:extLst>
            </p:cNvPr>
            <p:cNvSpPr/>
            <p:nvPr/>
          </p:nvSpPr>
          <p:spPr>
            <a:xfrm>
              <a:off x="4952789" y="4668152"/>
              <a:ext cx="1080277" cy="6458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(</a:t>
              </a:r>
              <a:r>
                <a:rPr lang="en-US" altLang="zh-CN" sz="3200" dirty="0" err="1"/>
                <a:t>ba.size</a:t>
              </a:r>
              <a:r>
                <a:rPr lang="en-US" altLang="zh-CN" sz="3200" dirty="0"/>
                <a:t>)</a:t>
              </a:r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D534AD5-DF28-4E4F-AD8A-A2DBE8B18CFD}"/>
              </a:ext>
            </a:extLst>
          </p:cNvPr>
          <p:cNvGrpSpPr/>
          <p:nvPr/>
        </p:nvGrpSpPr>
        <p:grpSpPr>
          <a:xfrm>
            <a:off x="1263763" y="3886689"/>
            <a:ext cx="6397677" cy="680671"/>
            <a:chOff x="1749050" y="2354951"/>
            <a:chExt cx="6397677" cy="68067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B3EF179-68E4-448A-812D-CED3F082FB6C}"/>
                </a:ext>
              </a:extLst>
            </p:cNvPr>
            <p:cNvSpPr/>
            <p:nvPr/>
          </p:nvSpPr>
          <p:spPr>
            <a:xfrm>
              <a:off x="1749050" y="2454728"/>
              <a:ext cx="1835979" cy="57150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宋体" panose="02010600030101010101" pitchFamily="2" charset="-122"/>
                  <a:ea typeface="宋体" panose="02010600030101010101" pitchFamily="2" charset="-122"/>
                </a:rPr>
                <a:t>图像</a:t>
              </a:r>
              <a:r>
                <a:rPr lang="en-US" altLang="zh-CN" sz="3200" dirty="0">
                  <a:latin typeface="宋体" panose="02010600030101010101" pitchFamily="2" charset="-122"/>
                  <a:ea typeface="宋体" panose="02010600030101010101" pitchFamily="2" charset="-122"/>
                </a:rPr>
                <a:t>Mat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70CF6EC3-09F4-457C-A790-FBFBACDC94A8}"/>
                </a:ext>
              </a:extLst>
            </p:cNvPr>
            <p:cNvSpPr/>
            <p:nvPr/>
          </p:nvSpPr>
          <p:spPr>
            <a:xfrm>
              <a:off x="4204388" y="2454728"/>
              <a:ext cx="1677569" cy="57150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pixmap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0C9CDA0-BCC6-4879-8B3C-C699B9657598}"/>
                </a:ext>
              </a:extLst>
            </p:cNvPr>
            <p:cNvCxnSpPr>
              <a:stCxn id="4" idx="3"/>
              <a:endCxn id="27" idx="1"/>
            </p:cNvCxnSpPr>
            <p:nvPr/>
          </p:nvCxnSpPr>
          <p:spPr>
            <a:xfrm>
              <a:off x="3585029" y="2740479"/>
              <a:ext cx="61935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B1B6F60-03E3-4B6E-9230-8BBE3064E242}"/>
                </a:ext>
              </a:extLst>
            </p:cNvPr>
            <p:cNvSpPr/>
            <p:nvPr/>
          </p:nvSpPr>
          <p:spPr>
            <a:xfrm>
              <a:off x="6469158" y="2464121"/>
              <a:ext cx="1677569" cy="57150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ba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EE86D69-F5AB-4018-BFDB-55E58F6EA83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881957" y="2740478"/>
              <a:ext cx="587201" cy="939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B22E399-D490-4228-92DE-1DBEAEF6C576}"/>
                </a:ext>
              </a:extLst>
            </p:cNvPr>
            <p:cNvSpPr txBox="1"/>
            <p:nvPr/>
          </p:nvSpPr>
          <p:spPr>
            <a:xfrm>
              <a:off x="5881957" y="2354951"/>
              <a:ext cx="587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</a:rPr>
                <a:t>JPG</a:t>
              </a:r>
              <a:endParaRPr lang="zh-CN" alt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4737A87-B757-4B66-BA91-80DA1D7C7D7B}"/>
              </a:ext>
            </a:extLst>
          </p:cNvPr>
          <p:cNvSpPr/>
          <p:nvPr/>
        </p:nvSpPr>
        <p:spPr>
          <a:xfrm>
            <a:off x="1127705" y="1618343"/>
            <a:ext cx="6726803" cy="367211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5BDDCDC-93C4-45AF-A25C-A54502B90079}"/>
              </a:ext>
            </a:extLst>
          </p:cNvPr>
          <p:cNvSpPr/>
          <p:nvPr/>
        </p:nvSpPr>
        <p:spPr>
          <a:xfrm>
            <a:off x="8418429" y="1611632"/>
            <a:ext cx="2503635" cy="367211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7CC7BAA-F6B0-4085-BA5F-654448E90FD6}"/>
              </a:ext>
            </a:extLst>
          </p:cNvPr>
          <p:cNvSpPr/>
          <p:nvPr/>
        </p:nvSpPr>
        <p:spPr>
          <a:xfrm>
            <a:off x="8723666" y="3086099"/>
            <a:ext cx="1959778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接收处理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D66FC77-4C4B-4353-B0A6-55F4B033A2A2}"/>
              </a:ext>
            </a:extLst>
          </p:cNvPr>
          <p:cNvCxnSpPr/>
          <p:nvPr/>
        </p:nvCxnSpPr>
        <p:spPr>
          <a:xfrm>
            <a:off x="6822655" y="2997200"/>
            <a:ext cx="0" cy="74930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7AD17D8-20F2-4EF5-B7ED-B91BA7FD464C}"/>
              </a:ext>
            </a:extLst>
          </p:cNvPr>
          <p:cNvCxnSpPr>
            <a:cxnSpLocks/>
          </p:cNvCxnSpPr>
          <p:nvPr/>
        </p:nvCxnSpPr>
        <p:spPr>
          <a:xfrm>
            <a:off x="6441184" y="3371850"/>
            <a:ext cx="762942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6970B36F-82D6-4FDD-966F-3A095CA408B1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7708716" y="2431038"/>
            <a:ext cx="1014950" cy="940812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ED08AADC-DCD6-450A-B46F-072311535A02}"/>
              </a:ext>
            </a:extLst>
          </p:cNvPr>
          <p:cNvCxnSpPr>
            <a:endCxn id="35" idx="1"/>
          </p:cNvCxnSpPr>
          <p:nvPr/>
        </p:nvCxnSpPr>
        <p:spPr>
          <a:xfrm flipV="1">
            <a:off x="7708716" y="3371850"/>
            <a:ext cx="1014950" cy="884360"/>
          </a:xfrm>
          <a:prstGeom prst="bentConnector3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E706E06-327B-4A20-B864-875C5DEBB3A1}"/>
              </a:ext>
            </a:extLst>
          </p:cNvPr>
          <p:cNvSpPr txBox="1"/>
          <p:nvPr/>
        </p:nvSpPr>
        <p:spPr>
          <a:xfrm>
            <a:off x="2247090" y="2015121"/>
            <a:ext cx="1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B7F4D17-5945-4B10-955E-F25A0381FB5B}"/>
              </a:ext>
            </a:extLst>
          </p:cNvPr>
          <p:cNvSpPr txBox="1"/>
          <p:nvPr/>
        </p:nvSpPr>
        <p:spPr>
          <a:xfrm>
            <a:off x="9199348" y="2029141"/>
            <a:ext cx="1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服务端</a:t>
            </a:r>
          </a:p>
        </p:txBody>
      </p:sp>
    </p:spTree>
    <p:extLst>
      <p:ext uri="{BB962C8B-B14F-4D97-AF65-F5344CB8AC3E}">
        <p14:creationId xmlns:p14="http://schemas.microsoft.com/office/powerpoint/2010/main" val="221129461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5715000" y="492427"/>
            <a:ext cx="12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功能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2A68D-3126-4095-963B-7E01D109857F}"/>
              </a:ext>
            </a:extLst>
          </p:cNvPr>
          <p:cNvSpPr txBox="1"/>
          <p:nvPr/>
        </p:nvSpPr>
        <p:spPr>
          <a:xfrm>
            <a:off x="8686732" y="3131996"/>
            <a:ext cx="2566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客户端通过对服务器发出的信号进行判断，执行相应的指令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C838D82-44CD-4FBC-959B-4CDA67B63491}"/>
              </a:ext>
            </a:extLst>
          </p:cNvPr>
          <p:cNvCxnSpPr>
            <a:cxnSpLocks/>
          </p:cNvCxnSpPr>
          <p:nvPr/>
        </p:nvCxnSpPr>
        <p:spPr>
          <a:xfrm flipV="1">
            <a:off x="7604591" y="3429000"/>
            <a:ext cx="984701" cy="936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7D524B3-1362-4900-AFE0-82592D957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106" y="2471312"/>
            <a:ext cx="6189045" cy="3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039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645354" y="3528375"/>
            <a:ext cx="2245522" cy="38981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635284" flipH="1">
            <a:off x="539097" y="-153778"/>
            <a:ext cx="1413089" cy="24530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586024" y="5156608"/>
            <a:ext cx="1117059" cy="1949425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4285" y="581628"/>
            <a:ext cx="10703431" cy="5694745"/>
            <a:chOff x="1019234" y="859715"/>
            <a:chExt cx="9768114" cy="5138570"/>
          </a:xfrm>
        </p:grpSpPr>
        <p:sp>
          <p:nvSpPr>
            <p:cNvPr id="5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6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87602" y="1978773"/>
            <a:ext cx="2216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Concents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64519" y="1059273"/>
            <a:ext cx="1862963" cy="101566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dist"/>
            <a:r>
              <a:rPr lang="zh-CN" altLang="en-US" sz="6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sym typeface="Arial"/>
              </a:rPr>
              <a:t>目录</a:t>
            </a:r>
          </a:p>
        </p:txBody>
      </p:sp>
      <p:sp>
        <p:nvSpPr>
          <p:cNvPr id="12" name="圆角矩形 16"/>
          <p:cNvSpPr/>
          <p:nvPr/>
        </p:nvSpPr>
        <p:spPr>
          <a:xfrm>
            <a:off x="1863727" y="2738270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题目解析</a:t>
            </a:r>
          </a:p>
        </p:txBody>
      </p:sp>
      <p:sp>
        <p:nvSpPr>
          <p:cNvPr id="13" name="圆角矩形 16"/>
          <p:cNvSpPr/>
          <p:nvPr/>
        </p:nvSpPr>
        <p:spPr>
          <a:xfrm>
            <a:off x="6791542" y="2738270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2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功能演示</a:t>
            </a:r>
          </a:p>
        </p:txBody>
      </p:sp>
      <p:sp>
        <p:nvSpPr>
          <p:cNvPr id="14" name="圆角矩形 16"/>
          <p:cNvSpPr/>
          <p:nvPr/>
        </p:nvSpPr>
        <p:spPr>
          <a:xfrm>
            <a:off x="1863727" y="4131472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功能实现</a:t>
            </a:r>
          </a:p>
        </p:txBody>
      </p:sp>
      <p:sp>
        <p:nvSpPr>
          <p:cNvPr id="15" name="圆角矩形 16"/>
          <p:cNvSpPr/>
          <p:nvPr/>
        </p:nvSpPr>
        <p:spPr>
          <a:xfrm>
            <a:off x="6805625" y="4083363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4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拓展创新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C794749-8E47-4B80-BA26-F0AB99549AF7}"/>
              </a:ext>
            </a:extLst>
          </p:cNvPr>
          <p:cNvSpPr txBox="1"/>
          <p:nvPr/>
        </p:nvSpPr>
        <p:spPr>
          <a:xfrm>
            <a:off x="5715000" y="492427"/>
            <a:ext cx="12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功能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2A68D-3126-4095-963B-7E01D109857F}"/>
              </a:ext>
            </a:extLst>
          </p:cNvPr>
          <p:cNvSpPr txBox="1"/>
          <p:nvPr/>
        </p:nvSpPr>
        <p:spPr>
          <a:xfrm>
            <a:off x="8468095" y="3098960"/>
            <a:ext cx="2566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</a:rPr>
              <a:t>checkBox</a:t>
            </a:r>
            <a:r>
              <a:rPr lang="zh-CN" altLang="en-US" dirty="0">
                <a:solidFill>
                  <a:srgbClr val="FF0000"/>
                </a:solidFill>
              </a:rPr>
              <a:t>进行服务端对多个客户端的独立控制和同时控制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C838D82-44CD-4FBC-959B-4CDA67B63491}"/>
              </a:ext>
            </a:extLst>
          </p:cNvPr>
          <p:cNvCxnSpPr>
            <a:cxnSpLocks/>
          </p:cNvCxnSpPr>
          <p:nvPr/>
        </p:nvCxnSpPr>
        <p:spPr>
          <a:xfrm flipV="1">
            <a:off x="7233781" y="3499995"/>
            <a:ext cx="984701" cy="936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3C507BA-F81F-46CB-A371-B0EA0940E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461" y="1353776"/>
            <a:ext cx="5461895" cy="47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8095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32337" y="1905872"/>
            <a:ext cx="8848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FOUR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70690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拓展创新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04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B5513A-33CD-44C3-8A37-0EB788CF90DD}"/>
              </a:ext>
            </a:extLst>
          </p:cNvPr>
          <p:cNvSpPr txBox="1"/>
          <p:nvPr/>
        </p:nvSpPr>
        <p:spPr>
          <a:xfrm>
            <a:off x="6840244" y="2329566"/>
            <a:ext cx="39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调用</a:t>
            </a:r>
            <a:r>
              <a:rPr lang="en-US" altLang="zh-CN" dirty="0" err="1"/>
              <a:t>Opencv</a:t>
            </a:r>
            <a:r>
              <a:rPr lang="zh-CN" altLang="en-US" dirty="0"/>
              <a:t>模型进行人脸识别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056E1-ADC4-4AEA-8516-FA9B10914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78" y="1524125"/>
            <a:ext cx="5240580" cy="43365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E16E2A-4C5C-4CEC-B7DD-0ABEFE2D3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428" y="3088438"/>
            <a:ext cx="5037152" cy="27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5256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7E6F12-9A83-4CEB-9427-4D39B9712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88" y="1530520"/>
            <a:ext cx="5461785" cy="45372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B5513A-33CD-44C3-8A37-0EB788CF90DD}"/>
              </a:ext>
            </a:extLst>
          </p:cNvPr>
          <p:cNvSpPr txBox="1"/>
          <p:nvPr/>
        </p:nvSpPr>
        <p:spPr>
          <a:xfrm>
            <a:off x="7174170" y="2463967"/>
            <a:ext cx="348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通过</a:t>
            </a:r>
            <a:r>
              <a:rPr lang="en-US" altLang="zh-CN" dirty="0"/>
              <a:t>HSV</a:t>
            </a:r>
            <a:r>
              <a:rPr lang="zh-CN" altLang="en-US" dirty="0"/>
              <a:t>阈值调节，对制定颜色物体进行目标检测与跟踪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8849DD-0741-41D3-A223-DC1F83FB1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813" y="3856015"/>
            <a:ext cx="4671510" cy="22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762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FF3898-8F2C-4B5C-A844-B57E03AA0A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48"/>
          <a:stretch/>
        </p:blipFill>
        <p:spPr>
          <a:xfrm>
            <a:off x="1509815" y="775613"/>
            <a:ext cx="3480824" cy="942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A0DB23-51B4-42BD-A310-C3E62E9C5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894" y="1867858"/>
            <a:ext cx="3480824" cy="9288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F845F5-3346-4973-9356-60E933BB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15" y="2889996"/>
            <a:ext cx="8487875" cy="338445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BA6717-8F58-4DF4-BC4B-9C677762ED83}"/>
              </a:ext>
            </a:extLst>
          </p:cNvPr>
          <p:cNvSpPr txBox="1"/>
          <p:nvPr/>
        </p:nvSpPr>
        <p:spPr>
          <a:xfrm>
            <a:off x="5600039" y="1492248"/>
            <a:ext cx="476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提升为</a:t>
            </a:r>
            <a:r>
              <a:rPr lang="en-US" altLang="zh-CN" dirty="0" err="1"/>
              <a:t>LightWgt</a:t>
            </a:r>
            <a:r>
              <a:rPr lang="zh-CN" altLang="en-US" dirty="0"/>
              <a:t>，采用</a:t>
            </a:r>
            <a:r>
              <a:rPr lang="en-US" altLang="zh-CN" dirty="0"/>
              <a:t>&lt;</a:t>
            </a:r>
            <a:r>
              <a:rPr lang="en-US" altLang="zh-CN" dirty="0" err="1"/>
              <a:t>QPainter</a:t>
            </a:r>
            <a:r>
              <a:rPr lang="en-US" altLang="zh-CN" dirty="0"/>
              <a:t>&gt;</a:t>
            </a:r>
            <a:r>
              <a:rPr lang="zh-CN" altLang="en-US" dirty="0"/>
              <a:t>绘制，通过信号灯的颜色区分是否连接成功</a:t>
            </a:r>
          </a:p>
        </p:txBody>
      </p:sp>
    </p:spTree>
    <p:extLst>
      <p:ext uri="{BB962C8B-B14F-4D97-AF65-F5344CB8AC3E}">
        <p14:creationId xmlns:p14="http://schemas.microsoft.com/office/powerpoint/2010/main" val="44048347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DAEDA9-C528-492C-91F5-0FB677CED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33" y="1278063"/>
            <a:ext cx="5638716" cy="44739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3CC985-3D79-4237-863A-1B33D67F07CF}"/>
              </a:ext>
            </a:extLst>
          </p:cNvPr>
          <p:cNvSpPr txBox="1"/>
          <p:nvPr/>
        </p:nvSpPr>
        <p:spPr>
          <a:xfrm>
            <a:off x="7393817" y="2294361"/>
            <a:ext cx="348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调用写好的</a:t>
            </a:r>
            <a:r>
              <a:rPr lang="en-US" altLang="zh-CN" dirty="0" err="1"/>
              <a:t>MaterialDark.qss</a:t>
            </a:r>
            <a:endParaRPr lang="en-US" altLang="zh-CN" dirty="0"/>
          </a:p>
          <a:p>
            <a:r>
              <a:rPr lang="zh-CN" altLang="en-US" dirty="0"/>
              <a:t>实现好看的</a:t>
            </a:r>
            <a:r>
              <a:rPr lang="en-US" altLang="zh-CN" dirty="0"/>
              <a:t>Qt</a:t>
            </a:r>
            <a:r>
              <a:rPr lang="zh-CN" altLang="en-US" dirty="0"/>
              <a:t>界面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A6053-BBAB-4485-BD6B-FD3C4DF36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23" y="3886516"/>
            <a:ext cx="4517300" cy="17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9119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55938" y="1585733"/>
            <a:ext cx="8316202" cy="405324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23886" y="1403216"/>
            <a:ext cx="7507192" cy="42502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汉仪大宋简"/>
              <a:sym typeface="Arial"/>
            </a:endParaRPr>
          </a:p>
        </p:txBody>
      </p:sp>
      <p:sp>
        <p:nvSpPr>
          <p:cNvPr id="23" name="图形"/>
          <p:cNvSpPr txBox="1"/>
          <p:nvPr/>
        </p:nvSpPr>
        <p:spPr>
          <a:xfrm>
            <a:off x="2557991" y="2535138"/>
            <a:ext cx="777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谢谢观看！</a:t>
            </a:r>
            <a:endParaRPr lang="en-US" altLang="zh-CN" sz="6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24" name="111"/>
          <p:cNvSpPr/>
          <p:nvPr/>
        </p:nvSpPr>
        <p:spPr>
          <a:xfrm>
            <a:off x="2413519" y="3604687"/>
            <a:ext cx="7364962" cy="45719"/>
          </a:xfrm>
          <a:prstGeom prst="rect">
            <a:avLst/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83583" y="1905872"/>
            <a:ext cx="78248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ONE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9203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题目解析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01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C056C0-514E-4A86-BBD8-1CD760B0A579}"/>
              </a:ext>
            </a:extLst>
          </p:cNvPr>
          <p:cNvGrpSpPr/>
          <p:nvPr/>
        </p:nvGrpSpPr>
        <p:grpSpPr>
          <a:xfrm>
            <a:off x="1252818" y="1452652"/>
            <a:ext cx="10288905" cy="4708525"/>
            <a:chOff x="1473" y="2211"/>
            <a:chExt cx="16203" cy="741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EBAA7D2-3E9F-454C-8AEB-23856283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73" y="2744"/>
              <a:ext cx="6397" cy="6057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963B991-14C2-472D-AD4E-641571F30B55}"/>
                </a:ext>
              </a:extLst>
            </p:cNvPr>
            <p:cNvSpPr txBox="1"/>
            <p:nvPr/>
          </p:nvSpPr>
          <p:spPr>
            <a:xfrm>
              <a:off x="9100" y="2211"/>
              <a:ext cx="7630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latin typeface="Arial"/>
                </a:rPr>
                <a:t>基于</a:t>
              </a:r>
              <a:r>
                <a:rPr lang="en-US" altLang="zh-CN" sz="3200" b="1" dirty="0">
                  <a:latin typeface="Arial"/>
                </a:rPr>
                <a:t>TCP</a:t>
              </a:r>
              <a:r>
                <a:rPr lang="zh-CN" altLang="en-US" sz="3200" b="1" dirty="0">
                  <a:latin typeface="Arial"/>
                </a:rPr>
                <a:t>的网络图像</a:t>
              </a:r>
              <a:endParaRPr lang="en-US" altLang="zh-CN" sz="3200" b="1" dirty="0">
                <a:latin typeface="Arial"/>
              </a:endParaRPr>
            </a:p>
            <a:p>
              <a:pPr algn="ctr"/>
              <a:r>
                <a:rPr lang="zh-CN" altLang="en-US" sz="3200" b="1" dirty="0">
                  <a:latin typeface="Arial"/>
                </a:rPr>
                <a:t>获取与传输的应用程序</a:t>
              </a:r>
              <a:endParaRPr lang="en-US" altLang="zh-CN" sz="3200" b="1" dirty="0">
                <a:latin typeface="Arial"/>
                <a:sym typeface="Arial"/>
              </a:endParaRPr>
            </a:p>
            <a:p>
              <a:endParaRPr lang="en-US" altLang="zh-CN" sz="3200" b="1" dirty="0"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F767F4B-541C-4E7D-98D3-36EE60B5880A}"/>
                </a:ext>
              </a:extLst>
            </p:cNvPr>
            <p:cNvSpPr txBox="1"/>
            <p:nvPr/>
          </p:nvSpPr>
          <p:spPr>
            <a:xfrm>
              <a:off x="8113" y="4052"/>
              <a:ext cx="9563" cy="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latin typeface="CXChineseQuote"/>
                </a:rPr>
                <a:t>(</a:t>
              </a:r>
              <a:r>
                <a:rPr lang="en-US" altLang="zh-CN" sz="2000" b="0" i="0" dirty="0">
                  <a:effectLst/>
                  <a:latin typeface="CXChineseQuote"/>
                </a:rPr>
                <a:t>1) </a:t>
              </a:r>
              <a:r>
                <a:rPr lang="zh-CN" altLang="en-US" sz="2000" b="0" i="0" dirty="0">
                  <a:effectLst/>
                  <a:latin typeface="CXChineseQuote"/>
                </a:rPr>
                <a:t>本地端程序够通过摄像头获取本地图像；</a:t>
              </a:r>
            </a:p>
            <a:p>
              <a:pPr algn="l"/>
              <a:r>
                <a:rPr lang="en-US" altLang="zh-CN" sz="2000" b="0" i="0" dirty="0">
                  <a:effectLst/>
                  <a:latin typeface="CXChineseQuote"/>
                </a:rPr>
                <a:t>(2) </a:t>
              </a:r>
              <a:r>
                <a:rPr lang="zh-CN" altLang="en-US" sz="2000" b="0" i="0" dirty="0">
                  <a:effectLst/>
                  <a:latin typeface="CXChineseQuote"/>
                </a:rPr>
                <a:t>本地端程序能将所获取的图像保存为指定格式</a:t>
              </a:r>
              <a:r>
                <a:rPr lang="en-US" altLang="zh-CN" sz="2000" b="0" i="0" dirty="0">
                  <a:effectLst/>
                  <a:latin typeface="CXChineseQuote"/>
                </a:rPr>
                <a:t>(</a:t>
              </a:r>
              <a:r>
                <a:rPr lang="zh-CN" altLang="en-US" sz="2000" b="0" i="0" dirty="0">
                  <a:effectLst/>
                  <a:latin typeface="CXChineseQuote"/>
                </a:rPr>
                <a:t>不少于</a:t>
              </a:r>
              <a:r>
                <a:rPr lang="en-US" altLang="zh-CN" sz="2000" b="0" i="0" dirty="0">
                  <a:effectLst/>
                  <a:latin typeface="CXChineseQuote"/>
                </a:rPr>
                <a:t>2</a:t>
              </a:r>
              <a:r>
                <a:rPr lang="zh-CN" altLang="en-US" sz="2000" b="0" i="0" dirty="0">
                  <a:effectLst/>
                  <a:latin typeface="CXChineseQuote"/>
                </a:rPr>
                <a:t>种，如：</a:t>
              </a:r>
              <a:r>
                <a:rPr lang="en-US" altLang="zh-CN" sz="2000" b="0" i="0" dirty="0" err="1">
                  <a:effectLst/>
                  <a:latin typeface="CXChineseQuote"/>
                </a:rPr>
                <a:t>png</a:t>
              </a:r>
              <a:r>
                <a:rPr lang="en-US" altLang="zh-CN" sz="2000" b="0" i="0" dirty="0">
                  <a:effectLst/>
                  <a:latin typeface="CXChineseQuote"/>
                </a:rPr>
                <a:t>/jpg</a:t>
              </a:r>
              <a:r>
                <a:rPr lang="zh-CN" altLang="en-US" sz="2000" b="0" i="0" dirty="0">
                  <a:effectLst/>
                  <a:latin typeface="CXChineseQuote"/>
                </a:rPr>
                <a:t>等</a:t>
              </a:r>
              <a:r>
                <a:rPr lang="en-US" altLang="zh-CN" sz="2000" b="0" i="0" dirty="0">
                  <a:effectLst/>
                  <a:latin typeface="CXChineseQuote"/>
                </a:rPr>
                <a:t>)</a:t>
              </a:r>
              <a:r>
                <a:rPr lang="zh-CN" altLang="en-US" sz="2000" b="0" i="0" dirty="0">
                  <a:effectLst/>
                  <a:latin typeface="CXChineseQuote"/>
                </a:rPr>
                <a:t>；</a:t>
              </a:r>
            </a:p>
            <a:p>
              <a:pPr algn="l"/>
              <a:r>
                <a:rPr lang="en-US" altLang="zh-CN" sz="2000" dirty="0">
                  <a:latin typeface="CXChineseQuote"/>
                </a:rPr>
                <a:t>(</a:t>
              </a:r>
              <a:r>
                <a:rPr lang="en-US" altLang="zh-CN" sz="2000" b="0" i="0" dirty="0">
                  <a:effectLst/>
                  <a:latin typeface="CXChineseQuote"/>
                </a:rPr>
                <a:t>3) </a:t>
              </a:r>
              <a:r>
                <a:rPr lang="zh-CN" altLang="en-US" sz="2000" b="0" i="0" dirty="0">
                  <a:effectLst/>
                  <a:latin typeface="CXChineseQuote"/>
                </a:rPr>
                <a:t>程序具备通信能力，本地端程序与远端用户用户可按照一定通信协议完成通信功能，实现图像数据的有效传输；</a:t>
              </a:r>
            </a:p>
            <a:p>
              <a:pPr algn="l"/>
              <a:r>
                <a:rPr lang="en-US" altLang="zh-CN" sz="2000" b="0" i="0" dirty="0">
                  <a:effectLst/>
                  <a:latin typeface="CXChineseQuote"/>
                </a:rPr>
                <a:t>(4) </a:t>
              </a:r>
              <a:r>
                <a:rPr lang="zh-CN" altLang="en-US" sz="2000" b="0" i="0" dirty="0">
                  <a:effectLst/>
                  <a:latin typeface="CXChineseQuote"/>
                </a:rPr>
                <a:t>程序可依据远端用户指令，执行相应功能：如打开摄像头预览、开始获取图像、配置保存图片格式等；</a:t>
              </a:r>
            </a:p>
            <a:p>
              <a:pPr algn="l"/>
              <a:r>
                <a:rPr lang="en-US" altLang="zh-CN" sz="2000" b="0" i="0" dirty="0">
                  <a:effectLst/>
                  <a:latin typeface="CXChineseQuote"/>
                </a:rPr>
                <a:t>(5) </a:t>
              </a:r>
              <a:r>
                <a:rPr lang="zh-CN" altLang="en-US" sz="2000" b="0" i="0" dirty="0">
                  <a:effectLst/>
                  <a:latin typeface="CXChineseQuote"/>
                </a:rPr>
                <a:t>远端用户可连接至少</a:t>
              </a:r>
              <a:r>
                <a:rPr lang="en-US" altLang="zh-CN" sz="2000" b="0" i="0" dirty="0">
                  <a:effectLst/>
                  <a:latin typeface="CXChineseQuote"/>
                </a:rPr>
                <a:t>2</a:t>
              </a:r>
              <a:r>
                <a:rPr lang="zh-CN" altLang="en-US" sz="2000" b="0" i="0" dirty="0">
                  <a:effectLst/>
                  <a:latin typeface="CXChineseQuote"/>
                </a:rPr>
                <a:t>个不同本地端程序，可单独控制其中一个，也可同时控制</a:t>
              </a:r>
              <a:r>
                <a:rPr lang="en-US" altLang="zh-CN" sz="2000" b="0" i="0" dirty="0">
                  <a:effectLst/>
                  <a:latin typeface="CXChineseQuote"/>
                </a:rPr>
                <a:t>2</a:t>
              </a:r>
              <a:r>
                <a:rPr lang="zh-CN" altLang="en-US" sz="2000" b="0" i="0" dirty="0">
                  <a:effectLst/>
                  <a:latin typeface="CXChineseQuote"/>
                </a:rPr>
                <a:t>个本地端程序。</a:t>
              </a:r>
            </a:p>
            <a:p>
              <a:pPr algn="l"/>
              <a:endParaRPr lang="zh-CN" altLang="en-US" sz="2400" b="0" i="0" dirty="0">
                <a:effectLst/>
                <a:latin typeface="CXChineseQuot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33038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83583" y="1905872"/>
            <a:ext cx="793954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TWO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77040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功能演示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02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1510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EA0093-109D-402E-8C9D-58C109037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656" y="530216"/>
            <a:ext cx="2027018" cy="33507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E484BB-C2BA-48E0-ABB8-12D2EAD1EB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7"/>
          <a:stretch/>
        </p:blipFill>
        <p:spPr>
          <a:xfrm>
            <a:off x="2669656" y="3945791"/>
            <a:ext cx="2027018" cy="229161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B3AB7F-5DFE-4C8D-8A8A-59705DFBD28A}"/>
              </a:ext>
            </a:extLst>
          </p:cNvPr>
          <p:cNvSpPr/>
          <p:nvPr/>
        </p:nvSpPr>
        <p:spPr>
          <a:xfrm>
            <a:off x="2633575" y="530216"/>
            <a:ext cx="2150836" cy="33427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0568CC-34DF-46E9-94B7-65B83D33F6F5}"/>
              </a:ext>
            </a:extLst>
          </p:cNvPr>
          <p:cNvSpPr/>
          <p:nvPr/>
        </p:nvSpPr>
        <p:spPr>
          <a:xfrm>
            <a:off x="2633575" y="3953040"/>
            <a:ext cx="2150836" cy="23491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920B94-F9A5-4E8D-A597-08BCE2B3C96D}"/>
              </a:ext>
            </a:extLst>
          </p:cNvPr>
          <p:cNvCxnSpPr>
            <a:cxnSpLocks/>
          </p:cNvCxnSpPr>
          <p:nvPr/>
        </p:nvCxnSpPr>
        <p:spPr>
          <a:xfrm flipV="1">
            <a:off x="4774246" y="768980"/>
            <a:ext cx="2023114" cy="1708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E77AD58-E598-47DE-958D-FDDF6CCF730F}"/>
              </a:ext>
            </a:extLst>
          </p:cNvPr>
          <p:cNvSpPr txBox="1"/>
          <p:nvPr/>
        </p:nvSpPr>
        <p:spPr>
          <a:xfrm>
            <a:off x="6806336" y="552409"/>
            <a:ext cx="249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客户端项目文件结构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BCE9944-3DDD-4C6F-91BB-70F9A8B05566}"/>
              </a:ext>
            </a:extLst>
          </p:cNvPr>
          <p:cNvCxnSpPr>
            <a:cxnSpLocks/>
          </p:cNvCxnSpPr>
          <p:nvPr/>
        </p:nvCxnSpPr>
        <p:spPr>
          <a:xfrm flipV="1">
            <a:off x="4796324" y="4187804"/>
            <a:ext cx="2023114" cy="1708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92C3876-1A31-4279-9FC0-351F797D52CA}"/>
              </a:ext>
            </a:extLst>
          </p:cNvPr>
          <p:cNvSpPr txBox="1"/>
          <p:nvPr/>
        </p:nvSpPr>
        <p:spPr>
          <a:xfrm>
            <a:off x="6806336" y="3978383"/>
            <a:ext cx="249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服务端项目文件结构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ECE187-5F39-451E-90C2-8B38F5F7B0F3}"/>
              </a:ext>
            </a:extLst>
          </p:cNvPr>
          <p:cNvSpPr/>
          <p:nvPr/>
        </p:nvSpPr>
        <p:spPr>
          <a:xfrm>
            <a:off x="3116337" y="1995546"/>
            <a:ext cx="1448683" cy="22054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27D620-86C4-4860-A3CA-47EC484C915E}"/>
              </a:ext>
            </a:extLst>
          </p:cNvPr>
          <p:cNvSpPr/>
          <p:nvPr/>
        </p:nvSpPr>
        <p:spPr>
          <a:xfrm>
            <a:off x="3116337" y="2573364"/>
            <a:ext cx="1448683" cy="15587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26987F-9870-4C29-BB08-3C53516CD889}"/>
              </a:ext>
            </a:extLst>
          </p:cNvPr>
          <p:cNvSpPr/>
          <p:nvPr/>
        </p:nvSpPr>
        <p:spPr>
          <a:xfrm>
            <a:off x="3116336" y="2779992"/>
            <a:ext cx="1448683" cy="15587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AE10B31-37E3-481B-9328-743936E3222B}"/>
              </a:ext>
            </a:extLst>
          </p:cNvPr>
          <p:cNvCxnSpPr>
            <a:cxnSpLocks/>
          </p:cNvCxnSpPr>
          <p:nvPr/>
        </p:nvCxnSpPr>
        <p:spPr>
          <a:xfrm flipV="1">
            <a:off x="4559170" y="1931672"/>
            <a:ext cx="2023114" cy="17080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FE94724-64EA-4B8A-9971-8CD2940ED957}"/>
              </a:ext>
            </a:extLst>
          </p:cNvPr>
          <p:cNvCxnSpPr>
            <a:cxnSpLocks/>
          </p:cNvCxnSpPr>
          <p:nvPr/>
        </p:nvCxnSpPr>
        <p:spPr>
          <a:xfrm flipV="1">
            <a:off x="4540868" y="2495340"/>
            <a:ext cx="2023114" cy="17080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BEDAB1A-D135-45F7-BF29-59B110A058A5}"/>
              </a:ext>
            </a:extLst>
          </p:cNvPr>
          <p:cNvCxnSpPr>
            <a:cxnSpLocks/>
          </p:cNvCxnSpPr>
          <p:nvPr/>
        </p:nvCxnSpPr>
        <p:spPr>
          <a:xfrm>
            <a:off x="4542410" y="2861771"/>
            <a:ext cx="2039874" cy="1396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031ADA3-E7D7-4301-BC02-2AE194FB2AAD}"/>
              </a:ext>
            </a:extLst>
          </p:cNvPr>
          <p:cNvSpPr txBox="1"/>
          <p:nvPr/>
        </p:nvSpPr>
        <p:spPr>
          <a:xfrm>
            <a:off x="6635468" y="1691003"/>
            <a:ext cx="249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绘制信号连接灯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FE7AAA-C70C-4B12-B2E2-67D02285F09C}"/>
              </a:ext>
            </a:extLst>
          </p:cNvPr>
          <p:cNvSpPr txBox="1"/>
          <p:nvPr/>
        </p:nvSpPr>
        <p:spPr>
          <a:xfrm>
            <a:off x="6635467" y="2224796"/>
            <a:ext cx="41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将</a:t>
            </a:r>
            <a:r>
              <a:rPr lang="en-US" altLang="zh-CN" dirty="0">
                <a:solidFill>
                  <a:srgbClr val="00B050"/>
                </a:solidFill>
              </a:rPr>
              <a:t>Mat</a:t>
            </a:r>
            <a:r>
              <a:rPr lang="zh-CN" altLang="en-US" dirty="0">
                <a:solidFill>
                  <a:srgbClr val="00B050"/>
                </a:solidFill>
              </a:rPr>
              <a:t>图片转换并在</a:t>
            </a:r>
            <a:r>
              <a:rPr lang="en-US" altLang="zh-CN" dirty="0" err="1">
                <a:solidFill>
                  <a:srgbClr val="00B050"/>
                </a:solidFill>
              </a:rPr>
              <a:t>Qlabel</a:t>
            </a:r>
            <a:r>
              <a:rPr lang="zh-CN" altLang="en-US" dirty="0">
                <a:solidFill>
                  <a:srgbClr val="00B050"/>
                </a:solidFill>
              </a:rPr>
              <a:t>上显示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060A129-19A0-4123-9E67-E86A439DFB99}"/>
              </a:ext>
            </a:extLst>
          </p:cNvPr>
          <p:cNvSpPr txBox="1"/>
          <p:nvPr/>
        </p:nvSpPr>
        <p:spPr>
          <a:xfrm>
            <a:off x="6635467" y="2785354"/>
            <a:ext cx="33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HSV</a:t>
            </a:r>
            <a:r>
              <a:rPr lang="zh-CN" altLang="en-US" dirty="0">
                <a:solidFill>
                  <a:srgbClr val="00B050"/>
                </a:solidFill>
              </a:rPr>
              <a:t>阈值调节</a:t>
            </a:r>
          </a:p>
        </p:txBody>
      </p:sp>
    </p:spTree>
    <p:extLst>
      <p:ext uri="{BB962C8B-B14F-4D97-AF65-F5344CB8AC3E}">
        <p14:creationId xmlns:p14="http://schemas.microsoft.com/office/powerpoint/2010/main" val="81317634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74" y="22769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4566480" y="1278063"/>
            <a:ext cx="4402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客户端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 UI</a:t>
            </a:r>
            <a:r>
              <a:rPr lang="zh-CN" altLang="en-US" sz="3200" b="1" dirty="0">
                <a:latin typeface="Arial"/>
                <a:ea typeface="汉仪大宋简"/>
                <a:sym typeface="Arial"/>
              </a:rPr>
              <a:t>设计界面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A099C3-61DE-470A-8EAD-41E989B6A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755" y="2675675"/>
            <a:ext cx="3208939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54F5E3-5C05-4B74-A251-173E1A43C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118" y="2679788"/>
            <a:ext cx="320894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A2DEE0-C17E-45DF-8D43-EA60B80D8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942" y="2675675"/>
            <a:ext cx="32089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625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74" y="22769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4566480" y="1278063"/>
            <a:ext cx="4402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客户端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 UI</a:t>
            </a:r>
            <a:r>
              <a:rPr lang="zh-CN" altLang="en-US" sz="3200" b="1" dirty="0">
                <a:latin typeface="Arial"/>
                <a:ea typeface="汉仪大宋简"/>
                <a:sym typeface="Arial"/>
              </a:rPr>
              <a:t>设计界面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A099C3-61DE-470A-8EAD-41E989B6A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755" y="2675675"/>
            <a:ext cx="3208939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54F5E3-5C05-4B74-A251-173E1A43C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118" y="2679788"/>
            <a:ext cx="320894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A2DEE0-C17E-45DF-8D43-EA60B80D8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942" y="2675675"/>
            <a:ext cx="32089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889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74" y="22769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4460485" y="833728"/>
            <a:ext cx="4402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服务端</a:t>
            </a:r>
            <a:r>
              <a:rPr lang="en-US" altLang="zh-CN" sz="3200" b="1" dirty="0">
                <a:latin typeface="Arial"/>
                <a:ea typeface="汉仪大宋简"/>
                <a:sym typeface="Arial"/>
              </a:rPr>
              <a:t> UI</a:t>
            </a:r>
            <a:r>
              <a:rPr lang="zh-CN" altLang="en-US" sz="3200" b="1" dirty="0">
                <a:latin typeface="Arial"/>
                <a:ea typeface="汉仪大宋简"/>
                <a:sym typeface="Arial"/>
              </a:rPr>
              <a:t>设计界面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EA87F-CEFE-4AEC-A102-01F12DC41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81" y="1534993"/>
            <a:ext cx="5394999" cy="46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744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420</Words>
  <Application>Microsoft Office PowerPoint</Application>
  <PresentationFormat>宽屏</PresentationFormat>
  <Paragraphs>70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CXChineseQuote</vt:lpstr>
      <vt:lpstr>等线</vt:lpstr>
      <vt:lpstr>等线 Light</vt:lpstr>
      <vt:lpstr>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清新商务</dc:title>
  <dc:creator>第一PPT</dc:creator>
  <cp:keywords>www.1ppt.com</cp:keywords>
  <dc:description>www.1ppt.com</dc:description>
  <cp:lastModifiedBy>Accelerator Moriarty</cp:lastModifiedBy>
  <cp:revision>47</cp:revision>
  <dcterms:created xsi:type="dcterms:W3CDTF">2021-11-26T07:03:00Z</dcterms:created>
  <dcterms:modified xsi:type="dcterms:W3CDTF">2023-12-25T18:45:09Z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D10E82EAE73B47BD937476E7BFDB0130_12</vt:lpwstr>
  </property>
  <property fmtid="{D5CDD505-2E9C-101B-9397-08002B2CF9AE}" pid="3" name="KSOProductBuildVer">
    <vt:lpwstr>2052-12.1.0.15120</vt:lpwstr>
  </property>
</Properties>
</file>